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2024-02-27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2.gif"/><Relationship Id="rId5" Type="http://schemas.openxmlformats.org/officeDocument/2006/relationships/image" Target="../media/image7.tmp"/><Relationship Id="rId10" Type="http://schemas.openxmlformats.org/officeDocument/2006/relationships/image" Target="../media/image1.tmp"/><Relationship Id="rId4" Type="http://schemas.openxmlformats.org/officeDocument/2006/relationships/image" Target="../media/image6.tmp"/><Relationship Id="rId9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8.jpg"/><Relationship Id="rId4" Type="http://schemas.openxmlformats.org/officeDocument/2006/relationships/image" Target="../media/image1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15.tmp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9A69A03-5679-D83F-D137-8CFA40C8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2537"/>
          <a:stretch/>
        </p:blipFill>
        <p:spPr>
          <a:xfrm>
            <a:off x="810694" y="2972261"/>
            <a:ext cx="4340380" cy="232119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AD8DB-985C-B650-A22C-49FD247F0C6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084254" y="157151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5242BDB-75B8-AC7B-B5C7-EB76CCE2659D}"/>
              </a:ext>
            </a:extLst>
          </p:cNvPr>
          <p:cNvSpPr/>
          <p:nvPr/>
        </p:nvSpPr>
        <p:spPr>
          <a:xfrm>
            <a:off x="242518" y="27634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Controller Architecture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D076224F-0827-DF92-AFA7-502626345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541330" y="764500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6131-C76A-7F81-F6B4-424E9E58AE7D}"/>
              </a:ext>
            </a:extLst>
          </p:cNvPr>
          <p:cNvSpPr/>
          <p:nvPr/>
        </p:nvSpPr>
        <p:spPr>
          <a:xfrm>
            <a:off x="6633848" y="34103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Left lane change controller</a:t>
            </a:r>
            <a:endParaRPr lang="sv-SE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C3895-ABC9-44F8-51CA-4966A06C679A}"/>
              </a:ext>
            </a:extLst>
          </p:cNvPr>
          <p:cNvSpPr/>
          <p:nvPr/>
        </p:nvSpPr>
        <p:spPr>
          <a:xfrm>
            <a:off x="6633848" y="5530278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Right lane change controller</a:t>
            </a:r>
            <a:endParaRPr lang="sv-SE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04CC2C-8759-647D-6CD8-61D9A69BCC5C}"/>
              </a:ext>
            </a:extLst>
          </p:cNvPr>
          <p:cNvSpPr/>
          <p:nvPr/>
        </p:nvSpPr>
        <p:spPr>
          <a:xfrm>
            <a:off x="6633848" y="13444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15" name="Picture 14" descr="A drawing of a road with cars">
            <a:extLst>
              <a:ext uri="{FF2B5EF4-FFF2-40B4-BE49-F238E27FC236}">
                <a16:creationId xmlns:a16="http://schemas.microsoft.com/office/drawing/2014/main" id="{F165303B-A6B9-8DE1-8A0C-FB8253F747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706045" y="802846"/>
            <a:ext cx="2847275" cy="1537337"/>
          </a:xfrm>
          <a:prstGeom prst="rect">
            <a:avLst/>
          </a:prstGeom>
        </p:spPr>
      </p:pic>
      <p:pic>
        <p:nvPicPr>
          <p:cNvPr id="16" name="Picture 15" descr="A drawing of a road with cars&#10;&#10;Description automatically generated">
            <a:extLst>
              <a:ext uri="{FF2B5EF4-FFF2-40B4-BE49-F238E27FC236}">
                <a16:creationId xmlns:a16="http://schemas.microsoft.com/office/drawing/2014/main" id="{110DDACC-35A0-020C-6A22-20AC1D9DE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r="33639"/>
          <a:stretch/>
        </p:blipFill>
        <p:spPr>
          <a:xfrm>
            <a:off x="8706044" y="2814693"/>
            <a:ext cx="2847275" cy="1645442"/>
          </a:xfrm>
          <a:prstGeom prst="rect">
            <a:avLst/>
          </a:prstGeom>
        </p:spPr>
      </p:pic>
      <p:pic>
        <p:nvPicPr>
          <p:cNvPr id="17" name="Picture 16" descr="A drawing of a road with cars&#10;&#10;Description automatically generated">
            <a:extLst>
              <a:ext uri="{FF2B5EF4-FFF2-40B4-BE49-F238E27FC236}">
                <a16:creationId xmlns:a16="http://schemas.microsoft.com/office/drawing/2014/main" id="{405A4C6A-0CEE-20FA-BEAC-E590AF1AE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/>
          <a:stretch/>
        </p:blipFill>
        <p:spPr>
          <a:xfrm>
            <a:off x="8706044" y="4934645"/>
            <a:ext cx="2916938" cy="164540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6FF-E87F-3987-164C-A4B39706ED5A}"/>
              </a:ext>
            </a:extLst>
          </p:cNvPr>
          <p:cNvCxnSpPr>
            <a:cxnSpLocks/>
          </p:cNvCxnSpPr>
          <p:nvPr/>
        </p:nvCxnSpPr>
        <p:spPr>
          <a:xfrm>
            <a:off x="8084254" y="5757345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7674E-D281-A983-7F9D-1A54FEDB42C9}"/>
              </a:ext>
            </a:extLst>
          </p:cNvPr>
          <p:cNvCxnSpPr>
            <a:cxnSpLocks/>
          </p:cNvCxnSpPr>
          <p:nvPr/>
        </p:nvCxnSpPr>
        <p:spPr>
          <a:xfrm>
            <a:off x="8084254" y="3639856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44E8159-4B11-E4CA-844D-3A20F6BDCFC8}"/>
              </a:ext>
            </a:extLst>
          </p:cNvPr>
          <p:cNvSpPr/>
          <p:nvPr/>
        </p:nvSpPr>
        <p:spPr>
          <a:xfrm>
            <a:off x="6590733" y="757127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C1D3A37-8E44-4CCE-7E2A-D5326946CBD6}"/>
              </a:ext>
            </a:extLst>
          </p:cNvPr>
          <p:cNvSpPr/>
          <p:nvPr/>
        </p:nvSpPr>
        <p:spPr>
          <a:xfrm>
            <a:off x="407106" y="5327738"/>
            <a:ext cx="5402826" cy="132473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 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of the input.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8127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numbers&#10;&#10;Description automatically generated">
            <a:extLst>
              <a:ext uri="{FF2B5EF4-FFF2-40B4-BE49-F238E27FC236}">
                <a16:creationId xmlns:a16="http://schemas.microsoft.com/office/drawing/2014/main" id="{B3CF067D-41C2-E528-9272-4F04F16C2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3"/>
          <a:stretch/>
        </p:blipFill>
        <p:spPr>
          <a:xfrm>
            <a:off x="719821" y="3580381"/>
            <a:ext cx="3876050" cy="10427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222882-329A-ADF8-E364-337C2E698C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48629" y="1610487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6CF78-2B74-43AF-A32A-CA2944FEDC5E}"/>
              </a:ext>
            </a:extLst>
          </p:cNvPr>
          <p:cNvSpPr/>
          <p:nvPr/>
        </p:nvSpPr>
        <p:spPr>
          <a:xfrm>
            <a:off x="498223" y="1383419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7" name="Picture 6" descr="A drawing of a road with cars">
            <a:extLst>
              <a:ext uri="{FF2B5EF4-FFF2-40B4-BE49-F238E27FC236}">
                <a16:creationId xmlns:a16="http://schemas.microsoft.com/office/drawing/2014/main" id="{77E36879-C06F-DB6A-AFD9-80EFC8C51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2570420" y="841819"/>
            <a:ext cx="2847275" cy="1537337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5A9354A-B7FE-6942-A982-12457B6DBBA7}"/>
              </a:ext>
            </a:extLst>
          </p:cNvPr>
          <p:cNvSpPr/>
          <p:nvPr/>
        </p:nvSpPr>
        <p:spPr>
          <a:xfrm>
            <a:off x="455108" y="796098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 descr="A aerial view of a road and buildings&#10;&#10;Description automatically generated">
            <a:extLst>
              <a:ext uri="{FF2B5EF4-FFF2-40B4-BE49-F238E27FC236}">
                <a16:creationId xmlns:a16="http://schemas.microsoft.com/office/drawing/2014/main" id="{05D9C424-A66D-CE50-B446-D4B3A629B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55067" r="49075" b="30810"/>
          <a:stretch/>
        </p:blipFill>
        <p:spPr>
          <a:xfrm>
            <a:off x="455108" y="2478017"/>
            <a:ext cx="4962585" cy="779424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4EF0E0F-D1A4-564F-EA18-41902A304DB6}"/>
              </a:ext>
            </a:extLst>
          </p:cNvPr>
          <p:cNvSpPr/>
          <p:nvPr/>
        </p:nvSpPr>
        <p:spPr>
          <a:xfrm>
            <a:off x="452503" y="2745119"/>
            <a:ext cx="4965190" cy="256032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1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90CAA0-3344-9272-C3A4-3B9831D7DF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6052473" y="3095249"/>
            <a:ext cx="5595446" cy="2856771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A61F27-3539-91EF-2510-F276DE3DACE1}"/>
              </a:ext>
            </a:extLst>
          </p:cNvPr>
          <p:cNvSpPr/>
          <p:nvPr/>
        </p:nvSpPr>
        <p:spPr>
          <a:xfrm>
            <a:off x="6321756" y="2763060"/>
            <a:ext cx="4251164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Tightened Bound with time (example)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F7E11A5-A8A8-05EA-2ED8-8C7AEF063A68}"/>
              </a:ext>
            </a:extLst>
          </p:cNvPr>
          <p:cNvSpPr/>
          <p:nvPr/>
        </p:nvSpPr>
        <p:spPr>
          <a:xfrm>
            <a:off x="6321756" y="721422"/>
            <a:ext cx="5249249" cy="20347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For Adaptive Cruise Control (ACC), an Intelligent Drive Model (IDM) constraint is applied along the x-axis. Due to difference between the nominal model and actual vehicle, this uncertainty is modeled as Gaussian noise. To compensate, constraints are tightened using Stochastic Model Predictive Control (SMPC).</a:t>
            </a:r>
            <a:endParaRPr lang="sv-SE" sz="1550" dirty="0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B65720-DF50-011D-B649-E0149AE02DD7}"/>
              </a:ext>
            </a:extLst>
          </p:cNvPr>
          <p:cNvSpPr/>
          <p:nvPr/>
        </p:nvSpPr>
        <p:spPr>
          <a:xfrm>
            <a:off x="444838" y="398677"/>
            <a:ext cx="2683007" cy="31174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/>
              <a:t>Adaptive Cruise Control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1" name="Picture 10" descr="A math equations and numbers&#10;&#10;Description automatically generated">
            <a:extLst>
              <a:ext uri="{FF2B5EF4-FFF2-40B4-BE49-F238E27FC236}">
                <a16:creationId xmlns:a16="http://schemas.microsoft.com/office/drawing/2014/main" id="{FBE89777-5B6C-CD1E-80CC-2E5510A3D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t="37437" r="13168"/>
          <a:stretch/>
        </p:blipFill>
        <p:spPr>
          <a:xfrm>
            <a:off x="152148" y="4737079"/>
            <a:ext cx="2418272" cy="1297879"/>
          </a:xfrm>
          <a:prstGeom prst="rect">
            <a:avLst/>
          </a:prstGeom>
        </p:spPr>
      </p:pic>
      <p:pic>
        <p:nvPicPr>
          <p:cNvPr id="12" name="Picture 1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5DA87B1-81BF-035C-9F3D-017CB808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t="45496" b="-1"/>
          <a:stretch/>
        </p:blipFill>
        <p:spPr>
          <a:xfrm>
            <a:off x="2657846" y="4739373"/>
            <a:ext cx="3516982" cy="1137227"/>
          </a:xfrm>
          <a:prstGeom prst="rect">
            <a:avLst/>
          </a:prstGeom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C0153D6E-D398-2757-FB57-166EFB96E11F}"/>
              </a:ext>
            </a:extLst>
          </p:cNvPr>
          <p:cNvSpPr/>
          <p:nvPr/>
        </p:nvSpPr>
        <p:spPr>
          <a:xfrm>
            <a:off x="131538" y="4737336"/>
            <a:ext cx="2418272" cy="1324565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F3D5433-8451-8EA5-E49B-F1D0DE127636}"/>
              </a:ext>
            </a:extLst>
          </p:cNvPr>
          <p:cNvSpPr/>
          <p:nvPr/>
        </p:nvSpPr>
        <p:spPr>
          <a:xfrm>
            <a:off x="2621883" y="4723735"/>
            <a:ext cx="3474118" cy="1324565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BD18D48E-D717-7A63-346D-E385C5339988}"/>
              </a:ext>
            </a:extLst>
          </p:cNvPr>
          <p:cNvSpPr/>
          <p:nvPr/>
        </p:nvSpPr>
        <p:spPr>
          <a:xfrm>
            <a:off x="452503" y="6094072"/>
            <a:ext cx="1880874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 Constraints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CB5AA9E-69A3-42DE-DBE1-C8C52EE154F9}"/>
              </a:ext>
            </a:extLst>
          </p:cNvPr>
          <p:cNvSpPr/>
          <p:nvPr/>
        </p:nvSpPr>
        <p:spPr>
          <a:xfrm>
            <a:off x="3475900" y="6094072"/>
            <a:ext cx="1880874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SMPC Constraints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E216851F-0D6E-2F06-AE9D-A3C1CE444EFE}"/>
              </a:ext>
            </a:extLst>
          </p:cNvPr>
          <p:cNvSpPr/>
          <p:nvPr/>
        </p:nvSpPr>
        <p:spPr>
          <a:xfrm>
            <a:off x="6306071" y="5910074"/>
            <a:ext cx="5264934" cy="523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As time progresses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, the constraints are increasingly tightened to </a:t>
            </a:r>
            <a:r>
              <a:rPr lang="en-US" sz="1550" dirty="0">
                <a:solidFill>
                  <a:srgbClr val="0D0D0D"/>
                </a:solidFill>
                <a:latin typeface="Söhne"/>
              </a:rPr>
              <a:t>approach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 noise effects.</a:t>
            </a:r>
            <a:endParaRPr lang="sv-SE" sz="1550" dirty="0"/>
          </a:p>
        </p:txBody>
      </p:sp>
    </p:spTree>
    <p:extLst>
      <p:ext uri="{BB962C8B-B14F-4D97-AF65-F5344CB8AC3E}">
        <p14:creationId xmlns:p14="http://schemas.microsoft.com/office/powerpoint/2010/main" val="37066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cars and trees&#10;&#10;Description automatically generated">
            <a:extLst>
              <a:ext uri="{FF2B5EF4-FFF2-40B4-BE49-F238E27FC236}">
                <a16:creationId xmlns:a16="http://schemas.microsoft.com/office/drawing/2014/main" id="{BEF0E805-3699-0DEB-E588-DD3BE30C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8" y="1058788"/>
            <a:ext cx="5530523" cy="3236700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B5592A51-FAA6-5C5A-AD5C-1612CA6CFE67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23E165-746B-7DEF-64D2-D54586D77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b="66483"/>
          <a:stretch/>
        </p:blipFill>
        <p:spPr>
          <a:xfrm>
            <a:off x="1" y="4431372"/>
            <a:ext cx="6031684" cy="1641343"/>
          </a:xfrm>
          <a:prstGeom prst="rect">
            <a:avLst/>
          </a:prstGeom>
        </p:spPr>
      </p:pic>
      <p:pic>
        <p:nvPicPr>
          <p:cNvPr id="23" name="Picture 2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C6196A87-3EF8-2628-A65C-1765D96D7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17" y="3127855"/>
            <a:ext cx="5856164" cy="292808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00C1A8-9F23-6D78-9EB4-52223B82622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008753" y="185096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646D51-C5AC-A61F-7C2C-5C442F4EBD35}"/>
              </a:ext>
            </a:extLst>
          </p:cNvPr>
          <p:cNvSpPr/>
          <p:nvPr/>
        </p:nvSpPr>
        <p:spPr>
          <a:xfrm>
            <a:off x="6558347" y="162389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26" name="Picture 25" descr="A drawing of a road with cars">
            <a:extLst>
              <a:ext uri="{FF2B5EF4-FFF2-40B4-BE49-F238E27FC236}">
                <a16:creationId xmlns:a16="http://schemas.microsoft.com/office/drawing/2014/main" id="{DB8A4D5F-BA5F-2015-DEF8-2D6810DB3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630544" y="1082296"/>
            <a:ext cx="3290212" cy="1537337"/>
          </a:xfrm>
          <a:prstGeom prst="rect">
            <a:avLst/>
          </a:prstGeom>
        </p:spPr>
      </p:pic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7DA6598-F78D-679E-732F-650541DE91D9}"/>
              </a:ext>
            </a:extLst>
          </p:cNvPr>
          <p:cNvSpPr/>
          <p:nvPr/>
        </p:nvSpPr>
        <p:spPr>
          <a:xfrm>
            <a:off x="6515232" y="1036577"/>
            <a:ext cx="5405524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70F8B4-73CD-E786-A73E-CC881E33BF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417119" y="2723063"/>
            <a:ext cx="5530522" cy="4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37A7A8-AAD5-F872-F2D0-5DA26AE9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" y="1514513"/>
            <a:ext cx="5735605" cy="459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21023-CFCA-DF1B-27BE-68E7FF05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46509" y="1139402"/>
            <a:ext cx="5419024" cy="433079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24626E6-A57F-AEAC-D919-5BE88AB133BF}"/>
              </a:ext>
            </a:extLst>
          </p:cNvPr>
          <p:cNvSpPr/>
          <p:nvPr/>
        </p:nvSpPr>
        <p:spPr>
          <a:xfrm>
            <a:off x="346509" y="545399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without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60CCBE-1D9B-4937-E0FD-C96353C8D14D}"/>
              </a:ext>
            </a:extLst>
          </p:cNvPr>
          <p:cNvSpPr/>
          <p:nvPr/>
        </p:nvSpPr>
        <p:spPr>
          <a:xfrm>
            <a:off x="6513097" y="596095"/>
            <a:ext cx="3458676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68B5A-09C6-3A75-1B6C-110FABB6A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353849" y="1139401"/>
            <a:ext cx="5419024" cy="433079"/>
          </a:xfrm>
          <a:prstGeom prst="rect">
            <a:avLst/>
          </a:prstGeom>
        </p:spPr>
      </p:pic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93CFBE-E311-C1A7-01EA-1AE0E2D90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63" y="1538924"/>
            <a:ext cx="5666510" cy="45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240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4</cp:revision>
  <dcterms:created xsi:type="dcterms:W3CDTF">2024-02-26T09:05:45Z</dcterms:created>
  <dcterms:modified xsi:type="dcterms:W3CDTF">2024-02-27T15:21:30Z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